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6BB05A-763E-4F59-A237-A5840D2566D5}">
  <a:tblStyle styleId="{BC6BB05A-763E-4F59-A237-A5840D2566D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C2D6552-91E9-47CC-BD06-463162E963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88fbedcb3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88fbedc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88fbedcb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88fbedc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1e0f7db3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1e0f7db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1e0f7db32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1e0f7db3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1e0f7db32_1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1e0f7db3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fa9879427f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37ee322ac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37ee322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1e0f7db32_3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1e0f7db3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1e0f7db32_3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1e0f7db32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fa9879427f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9685e7b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39685e7b9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94e35f00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94e35f0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e811e25b6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e811e25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76ea98c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e46b273b7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e46b273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1e0f7db3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31e0f7db32_1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e46b273b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e46b27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e46b273b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e46b273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a98794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fa9879427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893235bb1_2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893235bb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9685e7b9c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9685e7b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a987942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fa9879427f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19150" y="2571750"/>
            <a:ext cx="6948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Team 71: Virtual Computer Mouse using mmWave Radar (TI)</a:t>
            </a:r>
            <a:br>
              <a:rPr lang="en-US" sz="1750"/>
            </a:br>
            <a:r>
              <a:rPr lang="en-US" sz="1750"/>
              <a:t>Bi-Weekly Update 4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Oscar Chavez Araiza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Greyson Heath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Daniel Lu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Zane Meikle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Sponsor: </a:t>
            </a:r>
            <a:r>
              <a:rPr lang="en-US" sz="1750"/>
              <a:t>Texas</a:t>
            </a:r>
            <a:r>
              <a:rPr lang="en-US" sz="1750"/>
              <a:t> Instruments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TA: 	Vishwam Raval</a:t>
            </a:r>
            <a:endParaRPr sz="175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5836500" cy="50601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828989"/>
            <a:ext cx="2335650" cy="394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Gesture Added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57200" y="1536950"/>
            <a:ext cx="3327000" cy="67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PULL GESTURE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125" y="2376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17975" y="2363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775" y="3093100"/>
            <a:ext cx="538849" cy="5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125900" y="3093100"/>
            <a:ext cx="538849" cy="5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Layout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PUSH: Left-Click (hold &amp; release)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PULL: Double Left-Click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SHINE: Right-Click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We expect to add one more gesture that will be responsible for a simple Left-Click.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map (Updated)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1159800" y="4241575"/>
            <a:ext cx="6824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Left-to-Right Movement Vector Map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84" name="Google Shape;184;p26" title="new-backforth.png"/>
          <p:cNvPicPr preferRelativeResize="0"/>
          <p:nvPr/>
        </p:nvPicPr>
        <p:blipFill rotWithShape="1">
          <a:blip r:embed="rId3">
            <a:alphaModFix/>
          </a:blip>
          <a:srcRect b="5047" l="9362" r="9158" t="10542"/>
          <a:stretch/>
        </p:blipFill>
        <p:spPr>
          <a:xfrm>
            <a:off x="2542375" y="1469925"/>
            <a:ext cx="4604731" cy="268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4481263" y="4035200"/>
            <a:ext cx="534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x (m)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 rot="-5400000">
            <a:off x="2093725" y="2521000"/>
            <a:ext cx="573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y (m)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Map</a:t>
            </a:r>
            <a:endParaRPr/>
          </a:p>
        </p:txBody>
      </p:sp>
      <p:pic>
        <p:nvPicPr>
          <p:cNvPr id="192" name="Google Shape;192;p27" title="left-to-right-movement-test.png"/>
          <p:cNvPicPr preferRelativeResize="0"/>
          <p:nvPr/>
        </p:nvPicPr>
        <p:blipFill rotWithShape="1">
          <a:blip r:embed="rId3">
            <a:alphaModFix/>
          </a:blip>
          <a:srcRect b="0" l="12468" r="12468" t="0"/>
          <a:stretch/>
        </p:blipFill>
        <p:spPr>
          <a:xfrm>
            <a:off x="2537724" y="1389576"/>
            <a:ext cx="4068549" cy="30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457200" y="4441000"/>
            <a:ext cx="8229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Back and Forth Movement at Ideal Distance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Gesture Features for Position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 b="3558" l="5979" r="7109" t="10286"/>
          <a:stretch/>
        </p:blipFill>
        <p:spPr>
          <a:xfrm>
            <a:off x="86275" y="2145688"/>
            <a:ext cx="2991875" cy="22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b="3616" l="4773" r="8601" t="11080"/>
          <a:stretch/>
        </p:blipFill>
        <p:spPr>
          <a:xfrm>
            <a:off x="3161263" y="2153125"/>
            <a:ext cx="2991875" cy="220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5">
            <a:alphaModFix/>
          </a:blip>
          <a:srcRect b="4470" l="6019" r="8231" t="11027"/>
          <a:stretch/>
        </p:blipFill>
        <p:spPr>
          <a:xfrm>
            <a:off x="6153150" y="2153125"/>
            <a:ext cx="2991875" cy="221151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722888" y="1496738"/>
            <a:ext cx="1884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Shine Up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3481625" y="1500450"/>
            <a:ext cx="2593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Shine Center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6552438" y="1432800"/>
            <a:ext cx="243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Shine Down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210" name="Google Shape;210;p29"/>
          <p:cNvGraphicFramePr/>
          <p:nvPr/>
        </p:nvGraphicFramePr>
        <p:xfrm>
          <a:off x="680675" y="10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{BC6BB05A-763E-4F59-A237-A5840D2566D5}</a:tableStyleId>
              </a:tblPr>
              <a:tblGrid>
                <a:gridCol w="3886200"/>
                <a:gridCol w="3896450"/>
              </a:tblGrid>
              <a:tr h="46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Accomplishments </a:t>
                      </a: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&lt;10hr&gt;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ECEN 404 ongoing progress/problems in the next 2 weeks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Combine the weight average velocity and geometric mean demo &lt;7hr&gt;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Working on combining the gesture positioning demo with our final project demo &lt;3hr&gt;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-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Problem : the radar randomly generate data points from the environment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1" name="Google Shape;211;p29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786875"/>
            <a:ext cx="4929391" cy="38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25" y="1622600"/>
            <a:ext cx="3410324" cy="19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map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7986" l="9167" r="9126" t="11589"/>
          <a:stretch/>
        </p:blipFill>
        <p:spPr>
          <a:xfrm>
            <a:off x="2069138" y="1389575"/>
            <a:ext cx="5005726" cy="27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1159800" y="4241575"/>
            <a:ext cx="6824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Left-to-Right Movement Vector Map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average </a:t>
            </a:r>
            <a:r>
              <a:rPr lang="en-US"/>
              <a:t>weight </a:t>
            </a:r>
            <a:r>
              <a:rPr lang="en-US"/>
              <a:t>trending line </a:t>
            </a:r>
            <a:r>
              <a:rPr lang="en-US"/>
              <a:t>solution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36954"/>
            <a:ext cx="2256975" cy="19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175" y="1525050"/>
            <a:ext cx="1928600" cy="18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175" y="1536950"/>
            <a:ext cx="3133575" cy="32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241" name="Google Shape;241;p33"/>
          <p:cNvGraphicFramePr/>
          <p:nvPr/>
        </p:nvGraphicFramePr>
        <p:xfrm>
          <a:off x="6858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{BC6BB05A-763E-4F59-A237-A5840D2566D5}</a:tableStyleId>
              </a:tblPr>
              <a:tblGrid>
                <a:gridCol w="3886200"/>
                <a:gridCol w="3886200"/>
              </a:tblGrid>
              <a:tr h="678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Accomplishments since the last presentation                               </a:t>
                      </a:r>
                      <a:endParaRPr sz="15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&lt;8&gt; hours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Ongoing progress/problems and plans until the next presentation</a:t>
                      </a:r>
                      <a:endParaRPr sz="12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150">
                <a:tc>
                  <a:txBody>
                    <a:bodyPr/>
                    <a:lstStyle/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&lt;5&gt; Finishing and debugging frame smoothing (frame gen) </a:t>
                      </a:r>
                      <a:endParaRPr sz="1500"/>
                    </a:p>
                    <a:p>
                      <a:pPr indent="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&lt;3&gt; Working on integrating frame gen and GUI</a:t>
                      </a:r>
                      <a:br>
                        <a:rPr lang="en-US" sz="1500"/>
                      </a:b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Problems: Me and Greyson realized that it is somewhat backwards for us to integrate just our parts.</a:t>
                      </a:r>
                      <a:br>
                        <a:rPr lang="en-US" sz="1300"/>
                      </a:b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Ongoing Progress: Working on integration.</a:t>
                      </a:r>
                      <a:br>
                        <a:rPr lang="en-US" sz="1300"/>
                      </a:b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Plans: Next lab me, Oscar, and Greyson will work on full integration based off the current code Daniel and Oscar are working on.</a:t>
                      </a:r>
                      <a:endParaRPr sz="13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2" name="Google Shape;242;p33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Summary: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1536956"/>
            <a:ext cx="4327200" cy="3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High-level summary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015907"/>
            <a:ext cx="2947445" cy="159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950" y="680900"/>
            <a:ext cx="7090100" cy="41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Ordering Status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do not need any new parts as such we haven’t ordered any.</a:t>
            </a:r>
            <a:endParaRPr/>
          </a:p>
        </p:txBody>
      </p:sp>
      <p:sp>
        <p:nvSpPr>
          <p:cNvPr id="255" name="Google Shape;255;p35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Gantt Chart</a:t>
            </a:r>
            <a:endParaRPr/>
          </a:p>
        </p:txBody>
      </p:sp>
      <p:pic>
        <p:nvPicPr>
          <p:cNvPr id="261" name="Google Shape;261;p36" title="schedule.png"/>
          <p:cNvPicPr preferRelativeResize="0"/>
          <p:nvPr/>
        </p:nvPicPr>
        <p:blipFill rotWithShape="1">
          <a:blip r:embed="rId3">
            <a:alphaModFix/>
          </a:blip>
          <a:srcRect b="119" l="0" r="0" t="129"/>
          <a:stretch/>
        </p:blipFill>
        <p:spPr>
          <a:xfrm>
            <a:off x="715288" y="1673863"/>
            <a:ext cx="7713423" cy="179577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457200" y="664520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68" name="Google Shape;268;p37"/>
          <p:cNvGraphicFramePr/>
          <p:nvPr/>
        </p:nvGraphicFramePr>
        <p:xfrm>
          <a:off x="280050" y="12672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{2C2D6552-91E9-47CC-BD06-463162E9636E}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38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Movement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can be moved to all corners of the screen by the program.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Actions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be able to right click and left click.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3.2.5.2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Input Error Handling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</a:t>
                      </a:r>
                      <a:r>
                        <a:rPr lang="en-US" sz="600"/>
                        <a:t>properly</a:t>
                      </a:r>
                      <a:r>
                        <a:rPr lang="en-US" sz="600"/>
                        <a:t> handle all invalid inputs.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4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positioning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coordinates of the gesture should be calculated when deleting the error points.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Velocity accuracy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output velocity of the moving gesture should not have errors.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Gesture Recognition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recognize the users hand gestures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  <p:sp>
        <p:nvSpPr>
          <p:cNvPr id="269" name="Google Shape;269;p37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75" name="Google Shape;275;p38"/>
          <p:cNvGraphicFramePr/>
          <p:nvPr/>
        </p:nvGraphicFramePr>
        <p:xfrm>
          <a:off x="280063" y="1904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{2C2D6552-91E9-47CC-BD06-463162E9636E}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Recognition Accuracy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correctly identify and categorize hand gestures at least 90% of the time.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3.2.1.7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Functional Radar System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IWR6843AOPEVMs, and MMWAVEICBOOSTs all properly communicate with the computer and transmit data.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3.2.1.8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Data Decoding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python script accurately decodes the TLV data seen from both radars.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3.2.1.3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Angle and Distance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radars can capture gestures and pointer positions within a 90 degree range up to 1.5 feet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Size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will recognize gestures regardless of hand size.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  <p:sp>
        <p:nvSpPr>
          <p:cNvPr id="276" name="Google Shape;276;p38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270364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is all, 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16" name="Google Shape;116;p17" title="new_syste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950" y="1421808"/>
            <a:ext cx="3730104" cy="344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6950"/>
            <a:ext cx="8229600" cy="35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400"/>
              <a:t>Currently, we are integrating what we have. Afterwards, we plan to do the following </a:t>
            </a:r>
            <a:r>
              <a:rPr b="1" lang="en-US" sz="2400"/>
              <a:t>proposed</a:t>
            </a:r>
            <a:r>
              <a:rPr b="1" lang="en-US" sz="2400"/>
              <a:t> changes:</a:t>
            </a:r>
            <a:endParaRPr b="1" sz="24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Interactive</a:t>
            </a:r>
            <a:r>
              <a:rPr lang="en-US" sz="2200" u="sng"/>
              <a:t> GUI</a:t>
            </a:r>
            <a:r>
              <a:rPr lang="en-US" sz="2200"/>
              <a:t> - Provides feedback and </a:t>
            </a:r>
            <a:r>
              <a:rPr lang="en-US" sz="2200"/>
              <a:t>sensitivity</a:t>
            </a:r>
            <a:r>
              <a:rPr lang="en-US" sz="2200"/>
              <a:t> adjustments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AI for gestures</a:t>
            </a:r>
            <a:r>
              <a:rPr lang="en-US" sz="2200"/>
              <a:t> - New gestures for holding clicks (</a:t>
            </a:r>
            <a:r>
              <a:rPr b="1" lang="en-US" sz="2200"/>
              <a:t>Oscar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Mouse frame smoothing</a:t>
            </a:r>
            <a:r>
              <a:rPr lang="en-US" sz="2200"/>
              <a:t> - Connect point A to point B with arbitrary frames to smooth motion (</a:t>
            </a:r>
            <a:r>
              <a:rPr b="1" lang="en-US" sz="2200"/>
              <a:t>Zane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Parallelization of scripts</a:t>
            </a:r>
            <a:r>
              <a:rPr lang="en-US" sz="2200"/>
              <a:t> - Parallelize the different scripts so they aren't running in one program (</a:t>
            </a:r>
            <a:r>
              <a:rPr b="1" lang="en-US" sz="2200"/>
              <a:t>Zane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accuracy</a:t>
            </a:r>
            <a:r>
              <a:rPr lang="en-US" sz="2200"/>
              <a:t> - improve the accuracy of the mouse (</a:t>
            </a:r>
            <a:r>
              <a:rPr b="1" lang="en-US" sz="2200"/>
              <a:t>Daniel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Radar enclosure case</a:t>
            </a:r>
            <a:r>
              <a:rPr lang="en-US" sz="2200"/>
              <a:t> - Protects devices </a:t>
            </a:r>
            <a:r>
              <a:rPr lang="en-US" sz="2200"/>
              <a:t>and </a:t>
            </a:r>
            <a:r>
              <a:rPr lang="en-US" sz="2200"/>
              <a:t>looks presentable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400"/>
          </a:p>
        </p:txBody>
      </p:sp>
      <p:sp>
        <p:nvSpPr>
          <p:cNvPr id="123" name="Google Shape;123;p18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4095"/>
            <a:ext cx="8839200" cy="87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Chirp Config / Collect Data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/>
          </a:p>
        </p:txBody>
      </p:sp>
      <p:graphicFrame>
        <p:nvGraphicFramePr>
          <p:cNvPr id="136" name="Google Shape;136;p20"/>
          <p:cNvGraphicFramePr/>
          <p:nvPr/>
        </p:nvGraphicFramePr>
        <p:xfrm>
          <a:off x="6858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{BC6BB05A-763E-4F59-A237-A5840D2566D5}</a:tableStyleId>
              </a:tblPr>
              <a:tblGrid>
                <a:gridCol w="3886200"/>
                <a:gridCol w="3886200"/>
              </a:tblGrid>
              <a:tr h="48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Hours since last presentation</a:t>
                      </a:r>
                      <a:r>
                        <a:rPr lang="en-US" sz="1400" u="none" cap="none" strike="noStrike"/>
                        <a:t>          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11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 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Ongoing progress/problems and plans until the next presentation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&lt;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&gt; Integrating and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Threading/Queueing GUI R&amp;D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&lt;4&gt; Resizing Case and Adjusting CAD Model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&lt;1&gt; Sponsor Alig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nment 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540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Old case did not properly support the radar when placed inside</a:t>
                      </a:r>
                      <a:endParaRPr sz="1400"/>
                    </a:p>
                    <a:p>
                      <a:pPr indent="-2540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Plan on </a:t>
                      </a:r>
                      <a:r>
                        <a:rPr lang="en-US"/>
                        <a:t>speaking</a:t>
                      </a:r>
                      <a:r>
                        <a:rPr lang="en-US"/>
                        <a:t> with sponsor tomorrow about monitor mounting and lid ideas. Will print case following confirmation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7" name="Google Shape;137;p20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Settings GUI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775" y="1438208"/>
            <a:ext cx="3582444" cy="344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Updated CAD Model (Bottom)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12365" l="6641" r="6995" t="8769"/>
          <a:stretch/>
        </p:blipFill>
        <p:spPr>
          <a:xfrm>
            <a:off x="3611650" y="1676825"/>
            <a:ext cx="5561579" cy="27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b="9821" l="8376" r="7441" t="9934"/>
          <a:stretch/>
        </p:blipFill>
        <p:spPr>
          <a:xfrm>
            <a:off x="0" y="1676825"/>
            <a:ext cx="3667326" cy="276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/>
          </a:p>
        </p:txBody>
      </p:sp>
      <p:graphicFrame>
        <p:nvGraphicFramePr>
          <p:cNvPr id="159" name="Google Shape;159;p23"/>
          <p:cNvGraphicFramePr/>
          <p:nvPr/>
        </p:nvGraphicFramePr>
        <p:xfrm>
          <a:off x="6858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{BC6BB05A-763E-4F59-A237-A5840D2566D5}</a:tableStyleId>
              </a:tblPr>
              <a:tblGrid>
                <a:gridCol w="3886200"/>
                <a:gridCol w="3886200"/>
              </a:tblGrid>
              <a:tr h="77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Accomplished</a:t>
                      </a:r>
                      <a:r>
                        <a:rPr lang="en-US" sz="1400"/>
                        <a:t> since 403</a:t>
                      </a:r>
                      <a:r>
                        <a:rPr lang="en-US" sz="1400" u="none" cap="none" strike="noStrike"/>
                        <a:t> </a:t>
                      </a:r>
                      <a:r>
                        <a:rPr lang="en-US" sz="1400" u="none" cap="none" strike="noStrike"/>
                        <a:t>                            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~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14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Ongoing progress/problems and plans until the next presentation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7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&lt;1&gt; Meeting with sponsor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&lt;4&gt; Looked for the angle bins to recreate the position from the gesture recognition binary. Not successful. There seems to be a hidden layer of computation in the binary.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&lt;4&gt; Continued to work on the smoothing of the mouse control. 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&lt;5&gt; Training the ML model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Problems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If the hand is too close to the radar, the data is noisy and the cursor moves without the hand moving.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If the hand moves too fast the on-board CPU overloads (only when using a threshold of 0dB).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Progress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I’ve arrived at a radar configuration that will reduce the amount of noise capture by the radar, but it also reduces the amount of total points obtained</a:t>
                      </a:r>
                      <a:endParaRPr sz="13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3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